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F5419F-6B77-A649-89D6-D5FC64EEA9B0}" type="datetimeFigureOut">
              <a:rPr lang="en-US" smtClean="0"/>
              <a:t>11/19/16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783392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5419F-6B77-A649-89D6-D5FC64EEA9B0}" type="datetimeFigureOut">
              <a:rPr lang="en-US" smtClean="0"/>
              <a:t>11/19/16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210479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5419F-6B77-A649-89D6-D5FC64EEA9B0}" type="datetimeFigureOut">
              <a:rPr lang="en-US" smtClean="0"/>
              <a:t>11/19/16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19497889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5419F-6B77-A649-89D6-D5FC64EEA9B0}" type="datetimeFigureOut">
              <a:rPr lang="en-US" smtClean="0"/>
              <a:t>11/19/16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25333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5419F-6B77-A649-89D6-D5FC64EEA9B0}" type="datetimeFigureOut">
              <a:rPr lang="en-US" smtClean="0"/>
              <a:t>11/19/16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156674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F5419F-6B77-A649-89D6-D5FC64EEA9B0}" type="datetimeFigureOut">
              <a:rPr lang="en-US" smtClean="0"/>
              <a:t>11/19/16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1921108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F5419F-6B77-A649-89D6-D5FC64EEA9B0}" type="datetimeFigureOut">
              <a:rPr lang="en-US" smtClean="0"/>
              <a:t>11/19/16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65922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F5419F-6B77-A649-89D6-D5FC64EEA9B0}" type="datetimeFigureOut">
              <a:rPr lang="en-US" smtClean="0"/>
              <a:t>11/19/16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66022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5419F-6B77-A649-89D6-D5FC64EEA9B0}" type="datetimeFigureOut">
              <a:rPr lang="en-US" smtClean="0"/>
              <a:t>11/19/16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27872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5419F-6B77-A649-89D6-D5FC64EEA9B0}" type="datetimeFigureOut">
              <a:rPr lang="en-US" smtClean="0"/>
              <a:t>11/19/16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94285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5419F-6B77-A649-89D6-D5FC64EEA9B0}" type="datetimeFigureOut">
              <a:rPr lang="en-US" smtClean="0"/>
              <a:t>11/19/16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379B2-749E-E34E-A7BA-917A922834E9}" type="slidenum">
              <a:rPr lang="en-US" smtClean="0"/>
              <a:t>‹#›</a:t>
            </a:fld>
            <a:endParaRPr lang="en-US"/>
          </a:p>
        </p:txBody>
      </p:sp>
    </p:spTree>
    <p:extLst>
      <p:ext uri="{BB962C8B-B14F-4D97-AF65-F5344CB8AC3E}">
        <p14:creationId xmlns:p14="http://schemas.microsoft.com/office/powerpoint/2010/main" val="2914480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5419F-6B77-A649-89D6-D5FC64EEA9B0}" type="datetimeFigureOut">
              <a:rPr lang="en-US" smtClean="0"/>
              <a:t>11/19/16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379B2-749E-E34E-A7BA-917A922834E9}" type="slidenum">
              <a:rPr lang="en-US" smtClean="0"/>
              <a:t>‹#›</a:t>
            </a:fld>
            <a:endParaRPr lang="en-US"/>
          </a:p>
        </p:txBody>
      </p:sp>
    </p:spTree>
    <p:extLst>
      <p:ext uri="{BB962C8B-B14F-4D97-AF65-F5344CB8AC3E}">
        <p14:creationId xmlns:p14="http://schemas.microsoft.com/office/powerpoint/2010/main" val="46795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R8sUpgRqkg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R8sUpgRqkg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096" y="1862102"/>
            <a:ext cx="9144000" cy="2387600"/>
          </a:xfrm>
        </p:spPr>
        <p:txBody>
          <a:bodyPr>
            <a:normAutofit fontScale="90000"/>
          </a:bodyPr>
          <a:lstStyle/>
          <a:p>
            <a:r>
              <a:rPr lang="en-US" b="1" i="1" dirty="0"/>
              <a:t>Does learning take place differently in online and blended learning environments? </a:t>
            </a:r>
            <a:endParaRPr lang="en-US" b="1" dirty="0"/>
          </a:p>
        </p:txBody>
      </p:sp>
    </p:spTree>
    <p:extLst>
      <p:ext uri="{BB962C8B-B14F-4D97-AF65-F5344CB8AC3E}">
        <p14:creationId xmlns:p14="http://schemas.microsoft.com/office/powerpoint/2010/main" val="1649711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 Online Learning</a:t>
            </a:r>
            <a:endParaRPr lang="en-US" dirty="0"/>
          </a:p>
        </p:txBody>
      </p:sp>
      <p:sp>
        <p:nvSpPr>
          <p:cNvPr id="3" name="Content Placeholder 2"/>
          <p:cNvSpPr>
            <a:spLocks noGrp="1"/>
          </p:cNvSpPr>
          <p:nvPr>
            <p:ph idx="1"/>
          </p:nvPr>
        </p:nvSpPr>
        <p:spPr/>
        <p:txBody>
          <a:bodyPr>
            <a:normAutofit/>
          </a:bodyPr>
          <a:lstStyle/>
          <a:p>
            <a:r>
              <a:rPr lang="en-US" sz="3600" dirty="0"/>
              <a:t>How do we compensate for the lack of visual cues and social presence that are present in a face-to-face classroom?</a:t>
            </a:r>
          </a:p>
        </p:txBody>
      </p:sp>
    </p:spTree>
    <p:extLst>
      <p:ext uri="{BB962C8B-B14F-4D97-AF65-F5344CB8AC3E}">
        <p14:creationId xmlns:p14="http://schemas.microsoft.com/office/powerpoint/2010/main" val="452402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Discussion</a:t>
            </a:r>
            <a:r>
              <a:rPr lang="en-US" b="0" dirty="0" smtClean="0">
                <a:effectLst/>
              </a:rPr>
              <a:t/>
            </a:r>
            <a:br>
              <a:rPr lang="en-US" b="0" dirty="0" smtClean="0">
                <a:effectLst/>
              </a:rPr>
            </a:br>
            <a:endParaRPr lang="en-US" dirty="0"/>
          </a:p>
        </p:txBody>
      </p:sp>
      <p:sp>
        <p:nvSpPr>
          <p:cNvPr id="3" name="Content Placeholder 2"/>
          <p:cNvSpPr>
            <a:spLocks noGrp="1"/>
          </p:cNvSpPr>
          <p:nvPr>
            <p:ph idx="1"/>
          </p:nvPr>
        </p:nvSpPr>
        <p:spPr>
          <a:xfrm>
            <a:off x="838200" y="2879123"/>
            <a:ext cx="10515600" cy="3297839"/>
          </a:xfrm>
        </p:spPr>
        <p:txBody>
          <a:bodyPr>
            <a:normAutofit/>
          </a:bodyPr>
          <a:lstStyle/>
          <a:p>
            <a:pPr marL="0" indent="0" algn="ctr">
              <a:buNone/>
            </a:pPr>
            <a:r>
              <a:rPr lang="en-US" sz="4000" b="0" dirty="0" smtClean="0">
                <a:effectLst/>
              </a:rPr>
              <a:t>Any comments? Questions?</a:t>
            </a:r>
          </a:p>
        </p:txBody>
      </p:sp>
    </p:spTree>
    <p:extLst>
      <p:ext uri="{BB962C8B-B14F-4D97-AF65-F5344CB8AC3E}">
        <p14:creationId xmlns:p14="http://schemas.microsoft.com/office/powerpoint/2010/main" val="1583432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276" y="2441061"/>
            <a:ext cx="10515600" cy="1325563"/>
          </a:xfrm>
        </p:spPr>
        <p:txBody>
          <a:bodyPr/>
          <a:lstStyle/>
          <a:p>
            <a:pPr algn="ctr"/>
            <a:r>
              <a:rPr lang="en-US" dirty="0" smtClean="0"/>
              <a:t>Final Thoughts</a:t>
            </a:r>
            <a:endParaRPr lang="en-US" dirty="0"/>
          </a:p>
        </p:txBody>
      </p:sp>
    </p:spTree>
    <p:extLst>
      <p:ext uri="{BB962C8B-B14F-4D97-AF65-F5344CB8AC3E}">
        <p14:creationId xmlns:p14="http://schemas.microsoft.com/office/powerpoint/2010/main" val="1150057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lnSpcReduction="10000"/>
          </a:bodyPr>
          <a:lstStyle/>
          <a:p>
            <a:r>
              <a:rPr lang="en-US" dirty="0"/>
              <a:t>Anderson, T. (2008). In Anderson T. (Ed.), </a:t>
            </a:r>
            <a:r>
              <a:rPr lang="en-US" i="1" dirty="0"/>
              <a:t>The theory and practice of online learning</a:t>
            </a:r>
            <a:r>
              <a:rPr lang="en-US" dirty="0"/>
              <a:t> (2nd ed.). Edmonton, AB: AU Press, Athabasca University.</a:t>
            </a:r>
            <a:endParaRPr lang="en-US" b="0" dirty="0" smtClean="0">
              <a:effectLst/>
            </a:endParaRPr>
          </a:p>
          <a:p>
            <a:r>
              <a:rPr lang="en-US" dirty="0" err="1"/>
              <a:t>Gunawardena</a:t>
            </a:r>
            <a:r>
              <a:rPr lang="en-US" dirty="0"/>
              <a:t>, C. N., &amp; </a:t>
            </a:r>
            <a:r>
              <a:rPr lang="en-US" dirty="0" err="1"/>
              <a:t>McIsaac</a:t>
            </a:r>
            <a:r>
              <a:rPr lang="en-US" dirty="0"/>
              <a:t>, M. S. (1996). Section 14: Distance education. </a:t>
            </a:r>
            <a:r>
              <a:rPr lang="en-US" i="1" dirty="0"/>
              <a:t>Handbook of research for educational communications and technology: A project of the association for educational communications and technology</a:t>
            </a:r>
            <a:r>
              <a:rPr lang="en-US" dirty="0"/>
              <a:t> (pp. 355-395). New York: Simon &amp; Schuster </a:t>
            </a:r>
            <a:r>
              <a:rPr lang="en-US" dirty="0" smtClean="0"/>
              <a:t>Macmillan</a:t>
            </a:r>
          </a:p>
          <a:p>
            <a:r>
              <a:rPr lang="en-US" dirty="0" smtClean="0"/>
              <a:t>Wall Street Journal. (October 9, 2013). </a:t>
            </a:r>
            <a:r>
              <a:rPr lang="en-US" i="1" dirty="0" smtClean="0"/>
              <a:t>Six advantages of online learning </a:t>
            </a:r>
            <a:r>
              <a:rPr lang="en-US" dirty="0" smtClean="0"/>
              <a:t>[Video file]. Retrieved from </a:t>
            </a:r>
            <a:r>
              <a:rPr lang="en-US" u="sng" dirty="0" smtClean="0">
                <a:hlinkClick r:id="rId2"/>
              </a:rPr>
              <a:t>https://www.youtube.com/watch?v=R8sUpgRqkgI</a:t>
            </a:r>
            <a:r>
              <a:rPr lang="en-US" dirty="0" smtClean="0"/>
              <a:t> </a:t>
            </a:r>
          </a:p>
          <a:p>
            <a:endParaRPr lang="en-US" dirty="0"/>
          </a:p>
        </p:txBody>
      </p:sp>
    </p:spTree>
    <p:extLst>
      <p:ext uri="{BB962C8B-B14F-4D97-AF65-F5344CB8AC3E}">
        <p14:creationId xmlns:p14="http://schemas.microsoft.com/office/powerpoint/2010/main" val="1610504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378" y="880401"/>
            <a:ext cx="10515600" cy="5058061"/>
          </a:xfrm>
        </p:spPr>
        <p:txBody>
          <a:bodyPr/>
          <a:lstStyle/>
          <a:p>
            <a:pPr marL="0" indent="0">
              <a:buNone/>
            </a:pPr>
            <a:r>
              <a:rPr lang="en-US" sz="3200" i="1" dirty="0"/>
              <a:t>The questions we have to continuously ask ourselves are</a:t>
            </a:r>
            <a:r>
              <a:rPr lang="en-US" sz="3200" i="1" dirty="0" smtClean="0"/>
              <a:t>:</a:t>
            </a:r>
            <a:br>
              <a:rPr lang="en-US" sz="3200" i="1" dirty="0" smtClean="0"/>
            </a:br>
            <a:endParaRPr lang="en-US" sz="3200" b="0" dirty="0" smtClean="0">
              <a:effectLst/>
            </a:endParaRPr>
          </a:p>
          <a:p>
            <a:pPr fontAlgn="base"/>
            <a:r>
              <a:rPr lang="en-US" i="1" dirty="0"/>
              <a:t>Can this be done in the regular classroom with appropriate designs</a:t>
            </a:r>
            <a:r>
              <a:rPr lang="en-US" i="1" dirty="0" smtClean="0"/>
              <a:t>?</a:t>
            </a:r>
            <a:br>
              <a:rPr lang="en-US" i="1" dirty="0" smtClean="0"/>
            </a:br>
            <a:endParaRPr lang="en-US" i="1" dirty="0"/>
          </a:p>
          <a:p>
            <a:pPr fontAlgn="base"/>
            <a:r>
              <a:rPr lang="en-US" i="1" dirty="0"/>
              <a:t>If it is specific to blended or online learning, is the learning process fundamentally different in noticeable ways</a:t>
            </a:r>
            <a:r>
              <a:rPr lang="en-US" i="1" dirty="0" smtClean="0"/>
              <a:t>?</a:t>
            </a:r>
            <a:endParaRPr lang="en-US" i="1" dirty="0"/>
          </a:p>
        </p:txBody>
      </p:sp>
    </p:spTree>
    <p:extLst>
      <p:ext uri="{BB962C8B-B14F-4D97-AF65-F5344CB8AC3E}">
        <p14:creationId xmlns:p14="http://schemas.microsoft.com/office/powerpoint/2010/main" val="538015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quotes</a:t>
            </a:r>
            <a:r>
              <a:rPr lang="is-IS" dirty="0" smtClean="0"/>
              <a:t>…</a:t>
            </a:r>
            <a:endParaRPr lang="en-US" dirty="0"/>
          </a:p>
        </p:txBody>
      </p:sp>
      <p:sp>
        <p:nvSpPr>
          <p:cNvPr id="3" name="Content Placeholder 2"/>
          <p:cNvSpPr>
            <a:spLocks noGrp="1"/>
          </p:cNvSpPr>
          <p:nvPr>
            <p:ph idx="1"/>
          </p:nvPr>
        </p:nvSpPr>
        <p:spPr/>
        <p:txBody>
          <a:bodyPr>
            <a:normAutofit/>
          </a:bodyPr>
          <a:lstStyle/>
          <a:p>
            <a:r>
              <a:rPr lang="en-US" dirty="0"/>
              <a:t>Ally, M. (From Anderson)    The delivery mode of the material (online or f2f) is not what determines student success – it depends on the content and the instructional strategies used in a particular mode (p.15</a:t>
            </a:r>
            <a:r>
              <a:rPr lang="en-US" dirty="0" smtClean="0"/>
              <a:t>)</a:t>
            </a:r>
            <a:r>
              <a:rPr lang="en-US" b="0" dirty="0" smtClean="0">
                <a:effectLst/>
              </a:rPr>
              <a:t/>
            </a:r>
            <a:br>
              <a:rPr lang="en-US" b="0" dirty="0" smtClean="0">
                <a:effectLst/>
              </a:rPr>
            </a:br>
            <a:endParaRPr lang="en-US" b="0" dirty="0" smtClean="0">
              <a:effectLst/>
            </a:endParaRPr>
          </a:p>
          <a:p>
            <a:r>
              <a:rPr lang="en-US" dirty="0" err="1"/>
              <a:t>Gunawardena</a:t>
            </a:r>
            <a:r>
              <a:rPr lang="en-US" dirty="0"/>
              <a:t>, </a:t>
            </a:r>
            <a:r>
              <a:rPr lang="en-US" dirty="0" err="1"/>
              <a:t>McIsaac</a:t>
            </a:r>
            <a:r>
              <a:rPr lang="en-US" dirty="0"/>
              <a:t>  “Little research has been done to examine what happens in the learning process when students interact with various technologies.” </a:t>
            </a:r>
            <a:r>
              <a:rPr lang="en-US" dirty="0" smtClean="0"/>
              <a:t>p378</a:t>
            </a:r>
            <a:r>
              <a:rPr lang="en-US" b="0" dirty="0" smtClean="0">
                <a:effectLst/>
              </a:rPr>
              <a:t/>
            </a:r>
            <a:br>
              <a:rPr lang="en-US" b="0" dirty="0" smtClean="0">
                <a:effectLst/>
              </a:rPr>
            </a:br>
            <a:endParaRPr lang="en-US" b="0" dirty="0" smtClean="0">
              <a:effectLst/>
            </a:endParaRPr>
          </a:p>
        </p:txBody>
      </p:sp>
    </p:spTree>
    <p:extLst>
      <p:ext uri="{BB962C8B-B14F-4D97-AF65-F5344CB8AC3E}">
        <p14:creationId xmlns:p14="http://schemas.microsoft.com/office/powerpoint/2010/main" val="1018315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quotes</a:t>
            </a:r>
            <a:r>
              <a:rPr lang="is-I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Ally, M. (From Anderson) Since working memory has limited capacity, information should be organized or chunked in pieces of appropriate size to facilitate processing. According to Miller (1956), because humans have limited short-term memory capacity, information should be grouped into meaningful sequences, such as five to nine (i.e., 7 ± 2), meaningful units (p.22)</a:t>
            </a:r>
            <a:br>
              <a:rPr lang="en-US" dirty="0" smtClean="0"/>
            </a:br>
            <a:endParaRPr lang="en-US" b="0" dirty="0" smtClean="0">
              <a:effectLst/>
            </a:endParaRPr>
          </a:p>
          <a:p>
            <a:r>
              <a:rPr lang="en-US" dirty="0" smtClean="0"/>
              <a:t>Global Ed Conference - Mark Nichols (CBL) stated that one of the bonuses of their Challenge Based Learning framework is that it allows learners to slow down and spend more time on critical and creative thinking. This is a bonus for online learning as well, so long as it is designed well. All participants have a chance to think about the answers before hearing it blurted out, all participants can engage in the learning at their own pace, allowing often for answers that are more thoughtful, and introverts can participate at the same rate or in a way that is safe for them.</a:t>
            </a:r>
          </a:p>
        </p:txBody>
      </p:sp>
    </p:spTree>
    <p:extLst>
      <p:ext uri="{BB962C8B-B14F-4D97-AF65-F5344CB8AC3E}">
        <p14:creationId xmlns:p14="http://schemas.microsoft.com/office/powerpoint/2010/main" val="654680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video!</a:t>
            </a:r>
            <a:endParaRPr lang="en-US" dirty="0"/>
          </a:p>
        </p:txBody>
      </p:sp>
      <p:sp>
        <p:nvSpPr>
          <p:cNvPr id="3" name="Content Placeholder 2"/>
          <p:cNvSpPr>
            <a:spLocks noGrp="1"/>
          </p:cNvSpPr>
          <p:nvPr>
            <p:ph idx="1"/>
          </p:nvPr>
        </p:nvSpPr>
        <p:spPr/>
        <p:txBody>
          <a:bodyPr/>
          <a:lstStyle/>
          <a:p>
            <a:pPr marL="0" indent="0">
              <a:buNone/>
            </a:pPr>
            <a:r>
              <a:rPr lang="en-US" dirty="0"/>
              <a:t>Six Advantages of Online Learning: </a:t>
            </a:r>
            <a:r>
              <a:rPr lang="en-US" u="sng" dirty="0">
                <a:hlinkClick r:id="rId2"/>
              </a:rPr>
              <a:t>https://www.youtube.com/watch?v=R8sUpgRqkgI</a:t>
            </a:r>
            <a:r>
              <a:rPr lang="en-US" dirty="0"/>
              <a:t> </a:t>
            </a:r>
          </a:p>
          <a:p>
            <a:pPr marL="0" indent="0">
              <a:buNone/>
            </a:pPr>
            <a:endParaRPr lang="en-US" i="1" dirty="0" smtClean="0"/>
          </a:p>
          <a:p>
            <a:pPr marL="0" indent="0">
              <a:buNone/>
            </a:pPr>
            <a:r>
              <a:rPr lang="en-US" i="1" dirty="0" smtClean="0"/>
              <a:t>Back </a:t>
            </a:r>
            <a:r>
              <a:rPr lang="en-US" i="1" dirty="0"/>
              <a:t>to our original questions </a:t>
            </a:r>
            <a:endParaRPr lang="en-US" b="0" dirty="0" smtClean="0">
              <a:effectLst/>
            </a:endParaRPr>
          </a:p>
          <a:p>
            <a:pPr fontAlgn="base"/>
            <a:r>
              <a:rPr lang="en-US" i="1" dirty="0"/>
              <a:t>Can we accomplish the 6 advantages outlined by </a:t>
            </a:r>
            <a:r>
              <a:rPr lang="en-US" i="1" dirty="0" err="1"/>
              <a:t>Anant</a:t>
            </a:r>
            <a:r>
              <a:rPr lang="en-US" i="1" dirty="0"/>
              <a:t> Agarwal, in the video in a traditional classroom? </a:t>
            </a:r>
          </a:p>
          <a:p>
            <a:pPr fontAlgn="base"/>
            <a:r>
              <a:rPr lang="en-US" i="1" dirty="0"/>
              <a:t>Does learning take place differently with regards to these advantages?</a:t>
            </a:r>
          </a:p>
          <a:p>
            <a:endParaRPr lang="en-US" b="0" dirty="0" smtClean="0">
              <a:effectLst/>
            </a:endParaRPr>
          </a:p>
        </p:txBody>
      </p:sp>
    </p:spTree>
    <p:extLst>
      <p:ext uri="{BB962C8B-B14F-4D97-AF65-F5344CB8AC3E}">
        <p14:creationId xmlns:p14="http://schemas.microsoft.com/office/powerpoint/2010/main" val="139882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Theories Behind Learning:</a:t>
            </a:r>
            <a:endParaRPr lang="en-US" dirty="0"/>
          </a:p>
        </p:txBody>
      </p:sp>
      <p:sp>
        <p:nvSpPr>
          <p:cNvPr id="3" name="Content Placeholder 2"/>
          <p:cNvSpPr>
            <a:spLocks noGrp="1"/>
          </p:cNvSpPr>
          <p:nvPr>
            <p:ph idx="1"/>
          </p:nvPr>
        </p:nvSpPr>
        <p:spPr/>
        <p:txBody>
          <a:bodyPr/>
          <a:lstStyle/>
          <a:p>
            <a:r>
              <a:rPr lang="en-US" sz="3200" dirty="0" smtClean="0"/>
              <a:t>The </a:t>
            </a:r>
            <a:r>
              <a:rPr lang="en-US" sz="3200" dirty="0"/>
              <a:t>theories outlined in our readings Constructivist, </a:t>
            </a:r>
            <a:r>
              <a:rPr lang="en-US" sz="3200" dirty="0" err="1"/>
              <a:t>Connectivist</a:t>
            </a:r>
            <a:r>
              <a:rPr lang="en-US" sz="3200" dirty="0"/>
              <a:t>, Cognitivist, </a:t>
            </a:r>
            <a:r>
              <a:rPr lang="en-US" sz="3200" dirty="0" err="1"/>
              <a:t>Behaviourist</a:t>
            </a:r>
            <a:r>
              <a:rPr lang="en-US" sz="3200" dirty="0"/>
              <a:t>, can all be applied to the f2f classroom if the course is designed accordingly</a:t>
            </a:r>
            <a:r>
              <a:rPr lang="en-US" sz="3200" dirty="0" smtClean="0"/>
              <a:t>.</a:t>
            </a:r>
            <a:br>
              <a:rPr lang="en-US" sz="3200" dirty="0" smtClean="0"/>
            </a:br>
            <a:endParaRPr lang="en-US" sz="3200" b="0" dirty="0" smtClean="0">
              <a:effectLst/>
            </a:endParaRPr>
          </a:p>
          <a:p>
            <a:r>
              <a:rPr lang="en-US" sz="3200" dirty="0"/>
              <a:t>Is it feasible? That’s another question</a:t>
            </a:r>
            <a:r>
              <a:rPr lang="en-US" sz="3200" dirty="0" smtClean="0"/>
              <a:t>.</a:t>
            </a:r>
            <a:r>
              <a:rPr lang="en-US" dirty="0" smtClean="0"/>
              <a:t/>
            </a:r>
            <a:br>
              <a:rPr lang="en-US" dirty="0" smtClean="0"/>
            </a:br>
            <a:endParaRPr lang="en-US" dirty="0"/>
          </a:p>
        </p:txBody>
      </p:sp>
    </p:spTree>
    <p:extLst>
      <p:ext uri="{BB962C8B-B14F-4D97-AF65-F5344CB8AC3E}">
        <p14:creationId xmlns:p14="http://schemas.microsoft.com/office/powerpoint/2010/main" val="1025931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Chat Blast</a:t>
            </a:r>
            <a:endParaRPr lang="en-US" dirty="0"/>
          </a:p>
        </p:txBody>
      </p:sp>
      <p:sp>
        <p:nvSpPr>
          <p:cNvPr id="3" name="Content Placeholder 2"/>
          <p:cNvSpPr>
            <a:spLocks noGrp="1"/>
          </p:cNvSpPr>
          <p:nvPr>
            <p:ph idx="1"/>
          </p:nvPr>
        </p:nvSpPr>
        <p:spPr/>
        <p:txBody>
          <a:bodyPr/>
          <a:lstStyle/>
          <a:p>
            <a:r>
              <a:rPr lang="en-US" i="1" dirty="0" smtClean="0"/>
              <a:t>You </a:t>
            </a:r>
            <a:r>
              <a:rPr lang="en-US" i="1" dirty="0"/>
              <a:t>will have 2 minutes to write anything you can think about in response to the questions we pose into the chat window. At the end of the 2 minutes, we will look over some of the responses and discuss them quickly.</a:t>
            </a:r>
            <a:endParaRPr lang="en-US" dirty="0"/>
          </a:p>
        </p:txBody>
      </p:sp>
    </p:spTree>
    <p:extLst>
      <p:ext uri="{BB962C8B-B14F-4D97-AF65-F5344CB8AC3E}">
        <p14:creationId xmlns:p14="http://schemas.microsoft.com/office/powerpoint/2010/main" val="779215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 Face to Face</a:t>
            </a:r>
            <a:endParaRPr lang="en-US" dirty="0"/>
          </a:p>
        </p:txBody>
      </p:sp>
      <p:sp>
        <p:nvSpPr>
          <p:cNvPr id="3" name="Content Placeholder 2"/>
          <p:cNvSpPr>
            <a:spLocks noGrp="1"/>
          </p:cNvSpPr>
          <p:nvPr>
            <p:ph idx="1"/>
          </p:nvPr>
        </p:nvSpPr>
        <p:spPr/>
        <p:txBody>
          <a:bodyPr>
            <a:normAutofit/>
          </a:bodyPr>
          <a:lstStyle/>
          <a:p>
            <a:r>
              <a:rPr lang="en-US" sz="3600" dirty="0"/>
              <a:t>What strategies can be used that would allow students to participate equally, move at their own pace, and interact with peers while still remaining within the constraints of a face-to-face classroom?</a:t>
            </a:r>
          </a:p>
        </p:txBody>
      </p:sp>
    </p:spTree>
    <p:extLst>
      <p:ext uri="{BB962C8B-B14F-4D97-AF65-F5344CB8AC3E}">
        <p14:creationId xmlns:p14="http://schemas.microsoft.com/office/powerpoint/2010/main" val="2052998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 Blended Learning</a:t>
            </a:r>
            <a:endParaRPr lang="en-US" dirty="0"/>
          </a:p>
        </p:txBody>
      </p:sp>
      <p:sp>
        <p:nvSpPr>
          <p:cNvPr id="3" name="Content Placeholder 2"/>
          <p:cNvSpPr>
            <a:spLocks noGrp="1"/>
          </p:cNvSpPr>
          <p:nvPr>
            <p:ph idx="1"/>
          </p:nvPr>
        </p:nvSpPr>
        <p:spPr/>
        <p:txBody>
          <a:bodyPr>
            <a:normAutofit/>
          </a:bodyPr>
          <a:lstStyle/>
          <a:p>
            <a:r>
              <a:rPr lang="en-US" sz="3600" dirty="0"/>
              <a:t>What authentic online tasks might create a buy-in to the online portions of the course, and how is this learning tracked?</a:t>
            </a:r>
          </a:p>
          <a:p>
            <a:endParaRPr lang="en-US" sz="3600" dirty="0"/>
          </a:p>
        </p:txBody>
      </p:sp>
    </p:spTree>
    <p:extLst>
      <p:ext uri="{BB962C8B-B14F-4D97-AF65-F5344CB8AC3E}">
        <p14:creationId xmlns:p14="http://schemas.microsoft.com/office/powerpoint/2010/main" val="1121108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449</Words>
  <Application>Microsoft Macintosh PowerPoint</Application>
  <PresentationFormat>Widescreen</PresentationFormat>
  <Paragraphs>34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Calibri Light</vt:lpstr>
      <vt:lpstr>Arial</vt:lpstr>
      <vt:lpstr>Office Theme</vt:lpstr>
      <vt:lpstr>Does learning take place differently in online and blended learning environments? </vt:lpstr>
      <vt:lpstr>PowerPoint Presentation</vt:lpstr>
      <vt:lpstr>A few quotes…</vt:lpstr>
      <vt:lpstr>A few quotes…</vt:lpstr>
      <vt:lpstr>A video!</vt:lpstr>
      <vt:lpstr>Theories Behind Learning:</vt:lpstr>
      <vt:lpstr>Chat Blast</vt:lpstr>
      <vt:lpstr>Question 1 – Face to Face</vt:lpstr>
      <vt:lpstr>Question 2 – Blended Learning</vt:lpstr>
      <vt:lpstr>Question 3 – Online Learning</vt:lpstr>
      <vt:lpstr>Discussion </vt:lpstr>
      <vt:lpstr>Final Thoughts</vt:lpstr>
      <vt:lpstr>Sources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learning take place differently in online and blended learning environments? </dc:title>
  <dc:creator>felipe.sequeira@sd72.bc.ca</dc:creator>
  <cp:lastModifiedBy>felipe.sequeira@sd72.bc.ca</cp:lastModifiedBy>
  <cp:revision>4</cp:revision>
  <dcterms:created xsi:type="dcterms:W3CDTF">2016-11-19T16:48:36Z</dcterms:created>
  <dcterms:modified xsi:type="dcterms:W3CDTF">2016-11-19T19:08:04Z</dcterms:modified>
</cp:coreProperties>
</file>